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9" r:id="rId2"/>
    <p:sldId id="344" r:id="rId3"/>
    <p:sldId id="283" r:id="rId4"/>
    <p:sldId id="362" r:id="rId5"/>
    <p:sldId id="346" r:id="rId6"/>
    <p:sldId id="368" r:id="rId7"/>
    <p:sldId id="375" r:id="rId8"/>
    <p:sldId id="350" r:id="rId9"/>
    <p:sldId id="364" r:id="rId10"/>
    <p:sldId id="365" r:id="rId11"/>
    <p:sldId id="366" r:id="rId12"/>
    <p:sldId id="363" r:id="rId13"/>
    <p:sldId id="367" r:id="rId14"/>
    <p:sldId id="369" r:id="rId15"/>
    <p:sldId id="353" r:id="rId16"/>
    <p:sldId id="354" r:id="rId17"/>
    <p:sldId id="355" r:id="rId18"/>
    <p:sldId id="370" r:id="rId19"/>
    <p:sldId id="356" r:id="rId20"/>
    <p:sldId id="372" r:id="rId21"/>
    <p:sldId id="373" r:id="rId22"/>
    <p:sldId id="358" r:id="rId23"/>
    <p:sldId id="357" r:id="rId24"/>
    <p:sldId id="359" r:id="rId25"/>
    <p:sldId id="374" r:id="rId26"/>
    <p:sldId id="361" r:id="rId27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75A"/>
    <a:srgbClr val="5F2A13"/>
    <a:srgbClr val="18180F"/>
    <a:srgbClr val="7F753B"/>
    <a:srgbClr val="5B5832"/>
    <a:srgbClr val="F4C44F"/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1" autoAdjust="0"/>
    <p:restoredTop sz="95261" autoAdjust="0"/>
  </p:normalViewPr>
  <p:slideViewPr>
    <p:cSldViewPr snapToGrid="0" showGuides="1">
      <p:cViewPr varScale="1">
        <p:scale>
          <a:sx n="164" d="100"/>
          <a:sy n="164" d="100"/>
        </p:scale>
        <p:origin x="88" y="632"/>
      </p:cViewPr>
      <p:guideLst>
        <p:guide orient="horz" pos="1597"/>
        <p:guide pos="2880"/>
      </p:guideLst>
    </p:cSldViewPr>
  </p:slideViewPr>
  <p:outlineViewPr>
    <p:cViewPr>
      <p:scale>
        <a:sx n="33" d="100"/>
        <a:sy n="33" d="100"/>
      </p:scale>
      <p:origin x="0" y="-145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23-9-2019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23-9-2019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9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25502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18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268654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19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72551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20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035383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22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569765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23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689428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24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700146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25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1548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359098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179422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8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16653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9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800430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10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77373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11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611585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12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78282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13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89555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1818863" y="669454"/>
            <a:ext cx="1729409" cy="101566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image by clicking on the image icon or replace an existing image with the right mouse button and choose Change image.</a:t>
            </a:r>
          </a:p>
          <a:p>
            <a:r>
              <a:rPr lang="en-US" sz="750" dirty="0">
                <a:solidFill>
                  <a:schemeClr val="tx1"/>
                </a:solidFill>
              </a:rPr>
              <a:t>If necessary</a:t>
            </a:r>
            <a:r>
              <a:rPr lang="en-US" sz="750" baseline="0" dirty="0">
                <a:solidFill>
                  <a:schemeClr val="tx1"/>
                </a:solidFill>
              </a:rPr>
              <a:t>, adjust the image with the cropping tool.</a:t>
            </a:r>
            <a:endParaRPr lang="en-US" sz="750" dirty="0">
              <a:solidFill>
                <a:schemeClr val="tx1"/>
              </a:solidFill>
            </a:endParaRPr>
          </a:p>
          <a:p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4104401"/>
            <a:ext cx="9144000" cy="103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Department, Sub department or Capacity group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3884612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0"/>
            <a:ext cx="9144000" cy="627063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the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>
              <a:alpha val="70000"/>
            </a:schemeClr>
          </a:solidFill>
        </p:spPr>
        <p:txBody>
          <a:bodyPr lIns="612000" tIns="306000" rIns="6120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the presentation over two lines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260000"/>
            <a:ext cx="7922712" cy="33104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1200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291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1200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260000"/>
            <a:ext cx="7922712" cy="3310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 sz="195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2706657"/>
            <a:ext cx="7922712" cy="1862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612000" y="1073582"/>
            <a:ext cx="7924800" cy="1498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table by clicking on table icon</a:t>
            </a:r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4" y="2384357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3066138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 sz="195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815009" y="1073480"/>
            <a:ext cx="7454348" cy="324258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chart by clicking on chart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0100" y="1260000"/>
            <a:ext cx="7922712" cy="3310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8" y="4772381"/>
            <a:ext cx="6728631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12000" y="4773600"/>
            <a:ext cx="601313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20" y="4628189"/>
            <a:ext cx="921122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1" r:id="rId4"/>
    <p:sldLayoutId id="2147483662" r:id="rId5"/>
    <p:sldLayoutId id="2147483663" r:id="rId6"/>
    <p:sldLayoutId id="214748366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bg2"/>
          </a:solidFill>
          <a:latin typeface="+mn-lt"/>
          <a:ea typeface="+mn-ea"/>
          <a:cs typeface="+mn-cs"/>
        </a:defRPr>
      </a:lvl2pPr>
      <a:lvl3pPr marL="202500" indent="-202500" algn="l" defTabSz="514350" rtl="0" eaLnBrk="1" latinLnBrk="0" hangingPunct="1">
        <a:lnSpc>
          <a:spcPct val="100000"/>
        </a:lnSpc>
        <a:spcBef>
          <a:spcPts val="413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650" kern="1200">
          <a:solidFill>
            <a:schemeClr val="bg2"/>
          </a:solidFill>
          <a:latin typeface="+mn-lt"/>
          <a:ea typeface="+mn-ea"/>
          <a:cs typeface="+mn-cs"/>
        </a:defRPr>
      </a:lvl3pPr>
      <a:lvl4pPr marL="405000" indent="-202500" algn="l" defTabSz="51435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607500" indent="-202500" algn="l" defTabSz="51435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athworld.wolfram.com/Ellipse.html" TargetMode="External"/><Relationship Id="rId2" Type="http://schemas.openxmlformats.org/officeDocument/2006/relationships/hyperlink" Target="https://processing.org/download/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pic>
        <p:nvPicPr>
          <p:cNvPr id="32" name="Tijdelijke aanduiding voor afbeelding 31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 b="10824"/>
          <a:stretch>
            <a:fillRect/>
          </a:stretch>
        </p:blipFill>
        <p:spPr/>
      </p:pic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dirty="0"/>
              <a:t>Prof. dr</a:t>
            </a:r>
            <a:r>
              <a:rPr lang="en-US" sz="1800"/>
              <a:t>. </a:t>
            </a:r>
            <a:r>
              <a:rPr lang="en-US" sz="1800" smtClean="0"/>
              <a:t>ir. Loe Feijs</a:t>
            </a:r>
            <a:endParaRPr lang="en-US" sz="1800" dirty="0"/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sz="1800" spc="-1" smtClean="0">
                <a:solidFill>
                  <a:srgbClr val="FFFFFF"/>
                </a:solidFill>
              </a:rPr>
              <a:t>DAY2-CLASSIC-CURVES-ELLIPSE</a:t>
            </a:r>
            <a:endParaRPr lang="nl-NL" sz="1800" b="0" spc="-1">
              <a:latin typeface="Arial"/>
            </a:endParaRPr>
          </a:p>
          <a:p>
            <a:endParaRPr lang="en-US" sz="1800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smtClean="0"/>
              <a:t>Golden Ratio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74893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825950" y="1296536"/>
            <a:ext cx="1294002" cy="3598049"/>
          </a:xfrm>
        </p:spPr>
        <p:txBody>
          <a:bodyPr/>
          <a:lstStyle/>
          <a:p>
            <a:pPr eaLnBrk="1" hangingPunct="1"/>
            <a:r>
              <a:rPr lang="nl-NL" altLang="en-US" smtClean="0"/>
              <a:t>Oblique view of circles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Ellipses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34101" y="4634230"/>
            <a:ext cx="450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rgbClr val="7030A0"/>
                </a:solidFill>
              </a:rPr>
              <a:t>Willem Claesz Heda, detail from a masterpiece painted still life uitsnede uit een meesterwerk stilleven vol geschilderd met ellipsen. ca 1635, Rijksmuseum Amsterdam.</a:t>
            </a:r>
            <a:endParaRPr lang="en-US" sz="900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224" y="1296537"/>
            <a:ext cx="4351676" cy="274775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703093" y="2089230"/>
            <a:ext cx="753159" cy="145881"/>
          </a:xfrm>
          <a:prstGeom prst="ellipse">
            <a:avLst/>
          </a:prstGeom>
          <a:solidFill>
            <a:srgbClr val="F4C44F"/>
          </a:solidFill>
          <a:ln>
            <a:solidFill>
              <a:srgbClr val="5F2A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825950" y="1296536"/>
            <a:ext cx="1294002" cy="3598049"/>
          </a:xfrm>
        </p:spPr>
        <p:txBody>
          <a:bodyPr/>
          <a:lstStyle/>
          <a:p>
            <a:pPr eaLnBrk="1" hangingPunct="1"/>
            <a:r>
              <a:rPr lang="nl-NL" altLang="en-US" smtClean="0"/>
              <a:t>Oblique view of circles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Ellipses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34101" y="4634230"/>
            <a:ext cx="450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rgbClr val="7030A0"/>
                </a:solidFill>
              </a:rPr>
              <a:t>Willem Claesz Heda, detail from a masterpiece painted still life uitsnede uit een meesterwerk stilleven vol geschilderd met ellipsen. ca 1635, Rijksmuseum Amsterdam.</a:t>
            </a:r>
            <a:endParaRPr lang="en-US" sz="900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224" y="1296537"/>
            <a:ext cx="4351676" cy="274775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19723237">
            <a:off x="4386908" y="2258916"/>
            <a:ext cx="779053" cy="1172045"/>
          </a:xfrm>
          <a:prstGeom prst="ellipse">
            <a:avLst/>
          </a:prstGeom>
          <a:solidFill>
            <a:srgbClr val="B8875A"/>
          </a:solidFill>
          <a:ln>
            <a:solidFill>
              <a:srgbClr val="1818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03093" y="2089230"/>
            <a:ext cx="753159" cy="145881"/>
          </a:xfrm>
          <a:prstGeom prst="ellipse">
            <a:avLst/>
          </a:prstGeom>
          <a:solidFill>
            <a:srgbClr val="F4C44F"/>
          </a:solidFill>
          <a:ln>
            <a:solidFill>
              <a:srgbClr val="5F2A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825950" y="897658"/>
            <a:ext cx="1294002" cy="3996928"/>
          </a:xfrm>
        </p:spPr>
        <p:txBody>
          <a:bodyPr/>
          <a:lstStyle/>
          <a:p>
            <a:pPr eaLnBrk="1" hangingPunct="1"/>
            <a:r>
              <a:rPr lang="nl-NL" altLang="en-US" smtClean="0"/>
              <a:t>Orbits of planets and moons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Ellipses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9552" y="4634279"/>
            <a:ext cx="452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>
                <a:solidFill>
                  <a:srgbClr val="7030A0"/>
                </a:solidFill>
              </a:rPr>
              <a:t>Left: Portrait </a:t>
            </a:r>
            <a:r>
              <a:rPr lang="en-US" sz="1000">
                <a:solidFill>
                  <a:srgbClr val="7030A0"/>
                </a:solidFill>
              </a:rPr>
              <a:t>of Kepler by an unknown artist, </a:t>
            </a:r>
            <a:r>
              <a:rPr lang="en-US" sz="1000" smtClean="0">
                <a:solidFill>
                  <a:srgbClr val="7030A0"/>
                </a:solidFill>
              </a:rPr>
              <a:t>1610, Right: </a:t>
            </a:r>
            <a:r>
              <a:rPr lang="en-US" sz="1000">
                <a:solidFill>
                  <a:srgbClr val="7030A0"/>
                </a:solidFill>
              </a:rPr>
              <a:t>Describing </a:t>
            </a:r>
            <a:r>
              <a:rPr lang="en-US" sz="1000" smtClean="0">
                <a:solidFill>
                  <a:srgbClr val="7030A0"/>
                </a:solidFill>
              </a:rPr>
              <a:t>Orbits, Federal Aviation Administration: </a:t>
            </a:r>
            <a:r>
              <a:rPr lang="en-US" sz="1000">
                <a:solidFill>
                  <a:srgbClr val="7030A0"/>
                </a:solidFill>
              </a:rPr>
              <a:t>Advanced Aerospace Medicine </a:t>
            </a:r>
            <a:r>
              <a:rPr lang="en-US" sz="1000" smtClean="0">
                <a:solidFill>
                  <a:srgbClr val="7030A0"/>
                </a:solidFill>
              </a:rPr>
              <a:t>On-line, Section III, space operations (Fig 4.1.4-2).</a:t>
            </a:r>
            <a:endParaRPr lang="en-US" sz="1000">
              <a:solidFill>
                <a:srgbClr val="7030A0"/>
              </a:solidFill>
            </a:endParaRPr>
          </a:p>
          <a:p>
            <a:endParaRPr lang="en-US" sz="1000" dirty="0">
              <a:solidFill>
                <a:srgbClr val="7030A0"/>
              </a:solidFill>
            </a:endParaRPr>
          </a:p>
        </p:txBody>
      </p:sp>
      <p:pic>
        <p:nvPicPr>
          <p:cNvPr id="1028" name="Picture 4" descr="Johannes Kepler 16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090" y="936916"/>
            <a:ext cx="1989358" cy="273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236334" y="931762"/>
            <a:ext cx="4317357" cy="2737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519" y="1503130"/>
            <a:ext cx="2905526" cy="172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8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825950" y="897658"/>
            <a:ext cx="1294002" cy="3996928"/>
          </a:xfrm>
        </p:spPr>
        <p:txBody>
          <a:bodyPr/>
          <a:lstStyle/>
          <a:p>
            <a:r>
              <a:rPr lang="nl-NL" altLang="en-US"/>
              <a:t>Theatre design with acoustic </a:t>
            </a:r>
            <a:r>
              <a:rPr lang="nl-NL" altLang="en-US" smtClean="0"/>
              <a:t>effects:</a:t>
            </a:r>
            <a:endParaRPr lang="nl-NL" altLang="en-US"/>
          </a:p>
          <a:p>
            <a:pPr eaLnBrk="1" hangingPunct="1"/>
            <a:r>
              <a:rPr lang="nl-NL" altLang="en-US" smtClean="0"/>
              <a:t>Trier, (150CE),</a:t>
            </a:r>
          </a:p>
          <a:p>
            <a:pPr eaLnBrk="1" hangingPunct="1"/>
            <a:r>
              <a:rPr lang="nl-NL" altLang="en-US" smtClean="0"/>
              <a:t>arena, amphi-theatre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Ellipses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34101" y="4634230"/>
            <a:ext cx="45265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mtClean="0">
                <a:solidFill>
                  <a:srgbClr val="7030A0"/>
                </a:solidFill>
              </a:rPr>
              <a:t>Adapted from source: Livius.org, </a:t>
            </a:r>
            <a:r>
              <a:rPr lang="nl-NL" altLang="en-US" sz="800">
                <a:solidFill>
                  <a:srgbClr val="7030A0"/>
                </a:solidFill>
              </a:rPr>
              <a:t>© Jona Lendering, Livius.org, Licenced under CC0 1.0 </a:t>
            </a:r>
            <a:r>
              <a:rPr lang="nl-NL" altLang="en-US" sz="800" smtClean="0">
                <a:solidFill>
                  <a:srgbClr val="7030A0"/>
                </a:solidFill>
              </a:rPr>
              <a:t>Universal</a:t>
            </a:r>
            <a:endParaRPr lang="en-US" sz="800" dirty="0">
              <a:solidFill>
                <a:srgbClr val="7030A0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210931" y="897658"/>
          <a:ext cx="4605288" cy="3451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Image" r:id="rId4" imgW="6488640" imgH="4863240" progId="Photoshop.Image.13">
                  <p:embed/>
                </p:oleObj>
              </mc:Choice>
              <mc:Fallback>
                <p:oleObj name="Image" r:id="rId4" imgW="6488640" imgH="4863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10931" y="897658"/>
                        <a:ext cx="4605288" cy="3451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702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Mathematics of ellipses</a:t>
            </a:r>
            <a:br>
              <a:rPr lang="en-US" smtClean="0"/>
            </a:br>
            <a:r>
              <a:rPr lang="en-US"/>
              <a:t/>
            </a:r>
            <a:br>
              <a:rPr lang="en-US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327150"/>
            <a:ext cx="5420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bg1"/>
                </a:solidFill>
              </a:rPr>
              <a:t>Geometry: </a:t>
            </a:r>
          </a:p>
          <a:p>
            <a:pPr lvl="1"/>
            <a:r>
              <a:rPr lang="en-US" smtClean="0">
                <a:solidFill>
                  <a:schemeClr val="bg1"/>
                </a:solidFill>
              </a:rPr>
              <a:t>focus points, </a:t>
            </a:r>
          </a:p>
          <a:p>
            <a:pPr lvl="1"/>
            <a:r>
              <a:rPr lang="en-US" smtClean="0">
                <a:solidFill>
                  <a:schemeClr val="bg1"/>
                </a:solidFill>
              </a:rPr>
              <a:t>constant sum of distance</a:t>
            </a:r>
          </a:p>
          <a:p>
            <a:pPr lvl="1"/>
            <a:endParaRPr lang="en-US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bg1"/>
                </a:solidFill>
              </a:rPr>
              <a:t>Algebra: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tandard equation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p</a:t>
            </a:r>
            <a:r>
              <a:rPr lang="en-US" smtClean="0">
                <a:solidFill>
                  <a:schemeClr val="bg1"/>
                </a:solidFill>
              </a:rPr>
              <a:t>arametric equation</a:t>
            </a:r>
          </a:p>
        </p:txBody>
      </p:sp>
    </p:spTree>
    <p:extLst>
      <p:ext uri="{BB962C8B-B14F-4D97-AF65-F5344CB8AC3E}">
        <p14:creationId xmlns:p14="http://schemas.microsoft.com/office/powerpoint/2010/main" val="40859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continued at the </a:t>
            </a:r>
            <a:r>
              <a:rPr lang="en-US" dirty="0" err="1" smtClean="0"/>
              <a:t>lightboard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examples </a:t>
            </a:r>
            <a:r>
              <a:rPr lang="en-US" smtClean="0"/>
              <a:t>in Processing</a:t>
            </a:r>
            <a:br>
              <a:rPr lang="en-US" smtClean="0"/>
            </a:br>
            <a:r>
              <a:rPr lang="en-US"/>
              <a:t/>
            </a:r>
            <a:br>
              <a:rPr lang="en-US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327150"/>
            <a:ext cx="5420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837" indent="-285750"/>
            <a:r>
              <a:rPr lang="nl-NL" altLang="en-US" sz="2000" smtClean="0">
                <a:solidFill>
                  <a:schemeClr val="bg1"/>
                </a:solidFill>
              </a:rPr>
              <a:t>Generate-and-test</a:t>
            </a:r>
          </a:p>
          <a:p>
            <a:pPr marL="96837" indent="-285750"/>
            <a:endParaRPr lang="nl-NL" altLang="en-US" sz="2000" smtClean="0">
              <a:solidFill>
                <a:schemeClr val="bg1"/>
              </a:solidFill>
            </a:endParaRPr>
          </a:p>
          <a:p>
            <a:pPr marL="96837" indent="-285750"/>
            <a:r>
              <a:rPr lang="nl-NL" altLang="en-US" sz="2000" smtClean="0">
                <a:solidFill>
                  <a:schemeClr val="bg1"/>
                </a:solidFill>
              </a:rPr>
              <a:t>Thread art design</a:t>
            </a:r>
          </a:p>
        </p:txBody>
      </p:sp>
    </p:spTree>
    <p:extLst>
      <p:ext uri="{BB962C8B-B14F-4D97-AF65-F5344CB8AC3E}">
        <p14:creationId xmlns:p14="http://schemas.microsoft.com/office/powerpoint/2010/main" val="21812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75260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24808" y="0"/>
            <a:ext cx="1519191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4010" y="0"/>
            <a:ext cx="8752389" cy="61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08" y="181866"/>
            <a:ext cx="7066344" cy="46019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65" y="320904"/>
            <a:ext cx="1395111" cy="14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0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75260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25160" y="0"/>
            <a:ext cx="171884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3539" y="0"/>
            <a:ext cx="8752389" cy="61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636" y="0"/>
            <a:ext cx="600005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305" y="3722993"/>
            <a:ext cx="3532412" cy="706057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48677"/>
              </p:ext>
            </p:extLst>
          </p:nvPr>
        </p:nvGraphicFramePr>
        <p:xfrm>
          <a:off x="8094801" y="3755587"/>
          <a:ext cx="922893" cy="67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Image" r:id="rId6" imgW="4698360" imgH="3428280" progId="Photoshop.Image.13">
                  <p:embed/>
                </p:oleObj>
              </mc:Choice>
              <mc:Fallback>
                <p:oleObj name="Image" r:id="rId6" imgW="4698360" imgH="34282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94801" y="3755587"/>
                        <a:ext cx="922893" cy="67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013782" y="4388329"/>
            <a:ext cx="11012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smtClean="0">
                <a:solidFill>
                  <a:srgbClr val="7030A0"/>
                </a:solidFill>
              </a:rPr>
              <a:t>File: Lacan2.jpg, Wikimedia</a:t>
            </a:r>
            <a:endParaRPr lang="en-US" sz="600">
              <a:solidFill>
                <a:srgbClr val="7030A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0675" y="159211"/>
            <a:ext cx="1158192" cy="11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8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4224759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91651" y="0"/>
            <a:ext cx="5052349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0" y="1047750"/>
            <a:ext cx="4064000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4221" y="147216"/>
            <a:ext cx="5410200" cy="971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8971" y="4139739"/>
            <a:ext cx="5600700" cy="771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0914" y="818909"/>
            <a:ext cx="447675" cy="3771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2040" y="810046"/>
            <a:ext cx="3143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8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05377" y="544228"/>
            <a:ext cx="7923213" cy="394448"/>
          </a:xfrm>
        </p:spPr>
        <p:txBody>
          <a:bodyPr/>
          <a:lstStyle/>
          <a:p>
            <a:r>
              <a:rPr lang="en-US" dirty="0" smtClean="0"/>
              <a:t>Resources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454921" y="1130460"/>
            <a:ext cx="8729590" cy="3310413"/>
          </a:xfrm>
        </p:spPr>
        <p:txBody>
          <a:bodyPr/>
          <a:lstStyle/>
          <a:p>
            <a:r>
              <a:rPr lang="nl-NL" altLang="en-US" dirty="0" smtClean="0"/>
              <a:t>Processing3</a:t>
            </a:r>
            <a:r>
              <a:rPr lang="nl-NL" altLang="en-US" dirty="0"/>
              <a:t>, </a:t>
            </a:r>
            <a:r>
              <a:rPr lang="nl-NL" altLang="en-US" dirty="0" err="1"/>
              <a:t>please</a:t>
            </a:r>
            <a:r>
              <a:rPr lang="nl-NL" altLang="en-US" dirty="0"/>
              <a:t> </a:t>
            </a:r>
            <a:r>
              <a:rPr lang="nl-NL" altLang="en-US" dirty="0" err="1"/>
              <a:t>install</a:t>
            </a:r>
            <a:r>
              <a:rPr lang="nl-NL" altLang="en-US" dirty="0"/>
              <a:t> </a:t>
            </a:r>
            <a:r>
              <a:rPr lang="nl-NL" altLang="en-US" dirty="0" err="1"/>
              <a:t>from</a:t>
            </a:r>
            <a:r>
              <a:rPr lang="nl-NL" altLang="en-US" dirty="0"/>
              <a:t> </a:t>
            </a:r>
          </a:p>
          <a:p>
            <a:pPr marL="268287" lvl="1"/>
            <a:r>
              <a:rPr lang="en-US" sz="1600" dirty="0">
                <a:hlinkClick r:id="rId2"/>
              </a:rPr>
              <a:t>https://processing.org/download/</a:t>
            </a:r>
            <a:endParaRPr lang="nl-NL" altLang="en-US" sz="1600" b="1" dirty="0">
              <a:cs typeface="Courier New" pitchFamily="49" charset="0"/>
            </a:endParaRPr>
          </a:p>
          <a:p>
            <a:r>
              <a:rPr lang="nl-NL" altLang="en-US" dirty="0" err="1"/>
              <a:t>Github</a:t>
            </a:r>
            <a:r>
              <a:rPr lang="nl-NL" altLang="en-US"/>
              <a:t>, </a:t>
            </a:r>
            <a:r>
              <a:rPr lang="nl-NL" altLang="en-US" smtClean="0"/>
              <a:t>digital-craftmanship’s </a:t>
            </a:r>
            <a:r>
              <a:rPr lang="nl-NL" altLang="en-US" dirty="0" err="1"/>
              <a:t>repository</a:t>
            </a:r>
            <a:r>
              <a:rPr lang="nl-NL" altLang="en-US" dirty="0"/>
              <a:t> GOLDEN-RATIO</a:t>
            </a:r>
          </a:p>
          <a:p>
            <a:pPr marL="554037" lvl="1" indent="-285750"/>
            <a:r>
              <a:rPr lang="nl-NL" altLang="en-US" sz="1600" dirty="0" err="1"/>
              <a:t>this</a:t>
            </a:r>
            <a:r>
              <a:rPr lang="nl-NL" altLang="en-US" sz="1600" dirty="0"/>
              <a:t> </a:t>
            </a:r>
            <a:r>
              <a:rPr lang="nl-NL" altLang="en-US" sz="1600" dirty="0" err="1"/>
              <a:t>powerpoint</a:t>
            </a:r>
            <a:r>
              <a:rPr lang="nl-NL" altLang="en-US" sz="1600" dirty="0"/>
              <a:t> (.</a:t>
            </a:r>
            <a:r>
              <a:rPr lang="nl-NL" altLang="en-US" sz="1600" dirty="0" err="1"/>
              <a:t>pptx</a:t>
            </a:r>
            <a:r>
              <a:rPr lang="nl-NL" altLang="en-US" sz="1600" dirty="0"/>
              <a:t>)</a:t>
            </a:r>
          </a:p>
          <a:p>
            <a:pPr marL="554037" lvl="1" indent="-285750"/>
            <a:r>
              <a:rPr lang="nl-NL" altLang="en-US" sz="1600"/>
              <a:t>threadArtEllipse.pde</a:t>
            </a:r>
            <a:endParaRPr lang="nl-NL" altLang="en-US" sz="1600" dirty="0"/>
          </a:p>
          <a:p>
            <a:pPr marL="554037" lvl="1" indent="-285750"/>
            <a:r>
              <a:rPr lang="nl-NL" altLang="en-US" sz="1600" smtClean="0"/>
              <a:t>generateAndTestEllipse.pde</a:t>
            </a:r>
            <a:endParaRPr lang="nl-NL" altLang="en-US" sz="1600" dirty="0"/>
          </a:p>
          <a:p>
            <a:pPr marL="554037" lvl="1" indent="-285750"/>
            <a:r>
              <a:rPr lang="nl-NL" altLang="en-US" sz="160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https</a:t>
            </a:r>
            <a:r>
              <a:rPr lang="nl-NL" altLang="en-US" sz="1600">
                <a:solidFill>
                  <a:schemeClr val="tx2">
                    <a:lumMod val="20000"/>
                    <a:lumOff val="80000"/>
                  </a:schemeClr>
                </a:solidFill>
              </a:rPr>
              <a:t>://github.com/digital-craftsmanship/GOLDEN-RATIO/tree/master/DAY2-CLASSIC-CURVES-ELLIPSE</a:t>
            </a:r>
            <a:endParaRPr lang="nl-NL" altLang="en-US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nl-NL" altLang="en-US" err="1" smtClean="0"/>
              <a:t>External</a:t>
            </a:r>
            <a:r>
              <a:rPr lang="nl-NL" altLang="en-US" smtClean="0"/>
              <a:t> link, Wolfram’s MathWorld on ellipse</a:t>
            </a:r>
          </a:p>
          <a:p>
            <a:pPr marL="202500" lvl="3" indent="0">
              <a:buNone/>
            </a:pPr>
            <a:r>
              <a:rPr lang="nl-NL" sz="1600" u="sng" spc="-1" smtClean="0">
                <a:solidFill>
                  <a:srgbClr val="FFFFFF"/>
                </a:solidFill>
                <a:hlinkClick r:id="rId3"/>
              </a:rPr>
              <a:t>http</a:t>
            </a:r>
            <a:r>
              <a:rPr lang="nl-NL" sz="1600" u="sng" spc="-1">
                <a:solidFill>
                  <a:srgbClr val="FFFFFF"/>
                </a:solidFill>
                <a:hlinkClick r:id="rId3"/>
              </a:rPr>
              <a:t>://mathworld.wolfram.com/Ellipse.html</a:t>
            </a:r>
            <a:endParaRPr lang="nl-NL" sz="1600" spc="-1">
              <a:solidFill>
                <a:srgbClr val="101073"/>
              </a:solidFill>
            </a:endParaRPr>
          </a:p>
          <a:p>
            <a:pPr marL="269875" lvl="1"/>
            <a:endParaRPr lang="nl-NL" alt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52399" y="152400"/>
            <a:ext cx="8893216" cy="1045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5133373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82901" y="0"/>
            <a:ext cx="4161099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623" y="169764"/>
            <a:ext cx="53816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Second example</a:t>
            </a:r>
            <a:br>
              <a:rPr lang="en-US" smtClean="0"/>
            </a:br>
            <a:r>
              <a:rPr lang="en-US"/>
              <a:t/>
            </a:r>
            <a:br>
              <a:rPr lang="en-US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3065" y="1170901"/>
            <a:ext cx="54205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837" indent="-285750"/>
            <a:r>
              <a:rPr lang="nl-NL" altLang="en-US" sz="2000" smtClean="0">
                <a:solidFill>
                  <a:schemeClr val="bg1"/>
                </a:solidFill>
              </a:rPr>
              <a:t>Thread art design:</a:t>
            </a:r>
          </a:p>
          <a:p>
            <a:pPr marL="554037" lvl="1" indent="-285750"/>
            <a:r>
              <a:rPr lang="nl-NL" altLang="en-US" sz="2000">
                <a:solidFill>
                  <a:schemeClr val="bg1"/>
                </a:solidFill>
              </a:rPr>
              <a:t> </a:t>
            </a:r>
            <a:r>
              <a:rPr lang="nl-NL" altLang="en-US" sz="2000" smtClean="0">
                <a:solidFill>
                  <a:schemeClr val="bg1"/>
                </a:solidFill>
              </a:rPr>
              <a:t>N = 50 pins around ellipse</a:t>
            </a:r>
          </a:p>
          <a:p>
            <a:pPr marL="96837" indent="-285750"/>
            <a:endParaRPr lang="nl-NL" altLang="en-US" sz="2000">
              <a:solidFill>
                <a:schemeClr val="bg1"/>
              </a:solidFill>
            </a:endParaRPr>
          </a:p>
          <a:p>
            <a:pPr marL="96837" indent="-285750"/>
            <a:r>
              <a:rPr lang="nl-NL" altLang="en-US" sz="2000" smtClean="0">
                <a:solidFill>
                  <a:schemeClr val="bg1"/>
                </a:solidFill>
              </a:rPr>
              <a:t>Then connecting pins:</a:t>
            </a:r>
          </a:p>
          <a:p>
            <a:pPr marL="554037" lvl="1" indent="-285750"/>
            <a:r>
              <a:rPr lang="nl-NL" altLang="en-US" sz="2000" smtClean="0">
                <a:solidFill>
                  <a:schemeClr val="bg1"/>
                </a:solidFill>
              </a:rPr>
              <a:t>J = 13 jump distance</a:t>
            </a:r>
          </a:p>
          <a:p>
            <a:pPr marL="554037" lvl="1" indent="-285750"/>
            <a:r>
              <a:rPr lang="nl-NL" altLang="en-US" sz="2000">
                <a:solidFill>
                  <a:schemeClr val="bg1"/>
                </a:solidFill>
              </a:rPr>
              <a:t>c</a:t>
            </a:r>
            <a:r>
              <a:rPr lang="nl-NL" altLang="en-US" sz="2000" smtClean="0">
                <a:solidFill>
                  <a:schemeClr val="bg1"/>
                </a:solidFill>
              </a:rPr>
              <a:t>onnect pin i to pin i + J</a:t>
            </a:r>
          </a:p>
          <a:p>
            <a:pPr marL="96837" indent="-285750"/>
            <a:endParaRPr lang="nl-NL" altLang="en-US" sz="2000">
              <a:solidFill>
                <a:schemeClr val="bg1"/>
              </a:solidFill>
            </a:endParaRPr>
          </a:p>
          <a:p>
            <a:pPr marL="96837" indent="-285750"/>
            <a:r>
              <a:rPr lang="nl-NL" altLang="en-US" sz="2000" smtClean="0">
                <a:solidFill>
                  <a:schemeClr val="bg1"/>
                </a:solidFill>
              </a:rPr>
              <a:t>Best:</a:t>
            </a:r>
          </a:p>
          <a:p>
            <a:pPr marL="554037" lvl="1" indent="-285750"/>
            <a:r>
              <a:rPr lang="nl-NL" altLang="en-US" sz="2000" i="1" smtClean="0">
                <a:solidFill>
                  <a:schemeClr val="bg1"/>
                </a:solidFill>
              </a:rPr>
              <a:t>lcm</a:t>
            </a:r>
            <a:r>
              <a:rPr lang="nl-NL" altLang="en-US" sz="2000" smtClean="0">
                <a:solidFill>
                  <a:schemeClr val="bg1"/>
                </a:solidFill>
              </a:rPr>
              <a:t>(N,J) = N×J</a:t>
            </a:r>
          </a:p>
          <a:p>
            <a:pPr marL="96837" indent="-285750"/>
            <a:endParaRPr lang="nl-NL" altLang="en-US" sz="2000" smtClean="0">
              <a:solidFill>
                <a:schemeClr val="bg1"/>
              </a:solidFill>
            </a:endParaRPr>
          </a:p>
          <a:p>
            <a:pPr marL="96837" indent="-285750"/>
            <a:endParaRPr lang="nl-NL" alt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88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078492" y="4672739"/>
            <a:ext cx="1065508" cy="47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2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154" y="0"/>
            <a:ext cx="69336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3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0" y="0"/>
            <a:ext cx="4591050" cy="4718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92" y="0"/>
            <a:ext cx="6795816" cy="5143500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82359" y="127322"/>
            <a:ext cx="1151682" cy="723417"/>
          </a:xfrm>
          <a:prstGeom prst="wedgeEllipseCallout">
            <a:avLst>
              <a:gd name="adj1" fmla="val -78120"/>
              <a:gd name="adj2" fmla="val 82500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accent1"/>
                </a:solidFill>
              </a:rPr>
              <a:t>N = 50 J = 5</a:t>
            </a:r>
            <a:endParaRPr lang="en-US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33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9" y="0"/>
            <a:ext cx="6872362" cy="514350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7882359" y="127322"/>
            <a:ext cx="1151682" cy="723417"/>
          </a:xfrm>
          <a:prstGeom prst="wedgeEllipseCallout">
            <a:avLst>
              <a:gd name="adj1" fmla="val -78120"/>
              <a:gd name="adj2" fmla="val 82500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accent1"/>
                </a:solidFill>
              </a:rPr>
              <a:t>N = 50 J = 13</a:t>
            </a:r>
            <a:endParaRPr lang="en-US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6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 and reflection</a:t>
            </a:r>
            <a:br>
              <a:rPr lang="en-US" smtClean="0"/>
            </a:br>
            <a:r>
              <a:rPr lang="en-US"/>
              <a:t/>
            </a:r>
            <a:br>
              <a:rPr lang="en-US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327150"/>
            <a:ext cx="738610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</a:rPr>
              <a:t>e</a:t>
            </a:r>
            <a:r>
              <a:rPr lang="en-US" sz="1900" smtClean="0">
                <a:solidFill>
                  <a:schemeClr val="bg1"/>
                </a:solidFill>
              </a:rPr>
              <a:t>llipses is just one example of “conic section”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smtClean="0">
                <a:solidFill>
                  <a:schemeClr val="bg1"/>
                </a:solidFill>
              </a:rPr>
              <a:t>make parabola, hyperbola, Lissajous in the same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</a:rPr>
              <a:t>f</a:t>
            </a:r>
            <a:r>
              <a:rPr lang="en-US" sz="1900" smtClean="0">
                <a:solidFill>
                  <a:schemeClr val="bg1"/>
                </a:solidFill>
              </a:rPr>
              <a:t>or generative design, find the parametric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</a:rPr>
              <a:t>p</a:t>
            </a:r>
            <a:r>
              <a:rPr lang="en-US" sz="1900" smtClean="0">
                <a:solidFill>
                  <a:schemeClr val="bg1"/>
                </a:solidFill>
              </a:rPr>
              <a:t>rogramming principles: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900" smtClean="0">
                <a:solidFill>
                  <a:schemeClr val="bg1"/>
                </a:solidFill>
              </a:rPr>
              <a:t>generate-and-test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900">
                <a:solidFill>
                  <a:schemeClr val="bg1"/>
                </a:solidFill>
              </a:rPr>
              <a:t>e</a:t>
            </a:r>
            <a:r>
              <a:rPr lang="en-US" sz="1900" smtClean="0">
                <a:solidFill>
                  <a:schemeClr val="bg1"/>
                </a:solidFill>
              </a:rPr>
              <a:t>nd like a Lacan session</a:t>
            </a:r>
            <a:endParaRPr lang="en-US" sz="1900">
              <a:solidFill>
                <a:schemeClr val="bg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1900" smtClean="0">
                <a:solidFill>
                  <a:schemeClr val="bg1"/>
                </a:solidFill>
              </a:rPr>
              <a:t>pre-compute coordinates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900" smtClean="0">
                <a:solidFill>
                  <a:schemeClr val="bg1"/>
                </a:solidFill>
              </a:rPr>
              <a:t>jump around by modulo arithmetic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900" smtClean="0">
                <a:solidFill>
                  <a:schemeClr val="bg1"/>
                </a:solidFill>
              </a:rPr>
              <a:t>save vector graphics in pdf format</a:t>
            </a:r>
            <a:endParaRPr lang="en-US" sz="1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12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4440FF0-AF03-1B46-90D3-66A05CB6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Loe Feijs, Department of Industrial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</p:spPr>
        <p:txBody>
          <a:bodyPr/>
          <a:lstStyle/>
          <a:p>
            <a:r>
              <a:rPr lang="en-US" dirty="0" smtClean="0"/>
              <a:t>Inspiration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2716920" y="648000"/>
            <a:ext cx="4411080" cy="3210480"/>
          </a:xfrm>
          <a:prstGeom prst="rect">
            <a:avLst/>
          </a:prstGeom>
          <a:ln>
            <a:noFill/>
          </a:ln>
        </p:spPr>
      </p:pic>
      <p:sp>
        <p:nvSpPr>
          <p:cNvPr id="9" name="TextShape 3"/>
          <p:cNvSpPr txBox="1"/>
          <p:nvPr/>
        </p:nvSpPr>
        <p:spPr>
          <a:xfrm>
            <a:off x="647999" y="1440000"/>
            <a:ext cx="1917779" cy="2138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nl-NL" sz="1600" b="0" strike="noStrike" spc="-1">
                <a:latin typeface="Arial"/>
              </a:rPr>
              <a:t>Alexander Calder,</a:t>
            </a:r>
          </a:p>
          <a:p>
            <a:r>
              <a:rPr lang="nl-NL" sz="1600" b="0" strike="noStrike" spc="-1">
                <a:latin typeface="Arial"/>
              </a:rPr>
              <a:t>White Circles and Ellipses, from Our Unfinished </a:t>
            </a:r>
            <a:r>
              <a:rPr lang="nl-NL" sz="1600" b="0" strike="noStrike" spc="-1" smtClean="0">
                <a:latin typeface="Arial"/>
              </a:rPr>
              <a:t>Revo-lution</a:t>
            </a:r>
            <a:r>
              <a:rPr lang="nl-NL" sz="1600" b="0" strike="noStrike" spc="-1">
                <a:latin typeface="Arial"/>
              </a:rPr>
              <a:t>, 1975 - 1976</a:t>
            </a:r>
          </a:p>
        </p:txBody>
      </p:sp>
      <p:sp>
        <p:nvSpPr>
          <p:cNvPr id="3" name="Rectangle 2"/>
          <p:cNvSpPr/>
          <p:nvPr/>
        </p:nvSpPr>
        <p:spPr>
          <a:xfrm>
            <a:off x="2716920" y="648001"/>
            <a:ext cx="4411080" cy="3210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0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4440FF0-AF03-1B46-90D3-66A05CB6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Loe Feijs, Department of Industrial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</p:spPr>
        <p:txBody>
          <a:bodyPr/>
          <a:lstStyle/>
          <a:p>
            <a:r>
              <a:rPr lang="en-US" dirty="0" smtClean="0"/>
              <a:t>Inspiration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" name="TextShape 3"/>
          <p:cNvSpPr txBox="1"/>
          <p:nvPr/>
        </p:nvSpPr>
        <p:spPr>
          <a:xfrm>
            <a:off x="647999" y="1440000"/>
            <a:ext cx="1917779" cy="2138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nl-NL" sz="1600" spc="-1">
                <a:latin typeface="Arial"/>
              </a:rPr>
              <a:t>Richard Serra,</a:t>
            </a:r>
          </a:p>
          <a:p>
            <a:r>
              <a:rPr lang="nl-NL" sz="1600" spc="-1">
                <a:latin typeface="Arial"/>
              </a:rPr>
              <a:t>Torqued </a:t>
            </a:r>
            <a:r>
              <a:rPr lang="nl-NL" sz="1600" spc="-1" smtClean="0">
                <a:latin typeface="Arial"/>
              </a:rPr>
              <a:t>Ellipses, 1996</a:t>
            </a:r>
            <a:endParaRPr lang="nl-NL" sz="1600" spc="-1">
              <a:latin typeface="Arial"/>
            </a:endParaRPr>
          </a:p>
          <a:p>
            <a:endParaRPr lang="nl-NL" sz="1600" b="0" strike="noStrike" spc="-1">
              <a:latin typeface="Arial"/>
            </a:endParaRPr>
          </a:p>
        </p:txBody>
      </p:sp>
      <p:sp>
        <p:nvSpPr>
          <p:cNvPr id="10" name="TextShape 4"/>
          <p:cNvSpPr txBox="1"/>
          <p:nvPr/>
        </p:nvSpPr>
        <p:spPr>
          <a:xfrm>
            <a:off x="610200" y="3516120"/>
            <a:ext cx="1656000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nl-NL" sz="1400" b="0" strike="noStrike" spc="-1">
                <a:latin typeface="Arial"/>
              </a:rPr>
              <a:t>© </a:t>
            </a:r>
            <a:r>
              <a:rPr lang="nl-NL" sz="1200" b="0" strike="noStrike" spc="-1">
                <a:latin typeface="Arial"/>
              </a:rPr>
              <a:t>Guggenheim Museum</a:t>
            </a:r>
          </a:p>
        </p:txBody>
      </p:sp>
      <p:pic>
        <p:nvPicPr>
          <p:cNvPr id="11" name="Picture 10"/>
          <p:cNvPicPr/>
          <p:nvPr/>
        </p:nvPicPr>
        <p:blipFill>
          <a:blip r:embed="rId3"/>
          <a:stretch/>
        </p:blipFill>
        <p:spPr>
          <a:xfrm>
            <a:off x="2514600" y="407160"/>
            <a:ext cx="5045400" cy="3984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206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4440FF0-AF03-1B46-90D3-66A05CB6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Loe Feijs, Department of Industrial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</p:spPr>
        <p:txBody>
          <a:bodyPr/>
          <a:lstStyle/>
          <a:p>
            <a:r>
              <a:rPr lang="en-US" smtClean="0"/>
              <a:t>Today’s lecture:</a:t>
            </a:r>
            <a:br>
              <a:rPr lang="en-US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12000" y="1228460"/>
            <a:ext cx="6172200" cy="39969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mtClean="0"/>
              <a:t>ellipses </a:t>
            </a:r>
            <a:r>
              <a:rPr lang="en-US" sz="1800"/>
              <a:t>in </a:t>
            </a:r>
            <a:r>
              <a:rPr lang="en-US" sz="1800" smtClean="0"/>
              <a:t>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m</a:t>
            </a:r>
            <a:r>
              <a:rPr lang="en-US" sz="1800" smtClean="0"/>
              <a:t>athematics of ellipses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mtClean="0"/>
              <a:t>example</a:t>
            </a:r>
            <a:r>
              <a:rPr lang="en-US" sz="1800"/>
              <a:t>: </a:t>
            </a:r>
            <a:r>
              <a:rPr lang="en-US" sz="1800" smtClean="0"/>
              <a:t>generate-and-test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mtClean="0"/>
              <a:t>example</a:t>
            </a:r>
            <a:r>
              <a:rPr lang="en-US" sz="1800"/>
              <a:t>: thread </a:t>
            </a:r>
            <a:r>
              <a:rPr lang="en-US" sz="1800" smtClean="0"/>
              <a:t>art design</a:t>
            </a:r>
          </a:p>
        </p:txBody>
      </p:sp>
    </p:spTree>
    <p:extLst>
      <p:ext uri="{BB962C8B-B14F-4D97-AF65-F5344CB8AC3E}">
        <p14:creationId xmlns:p14="http://schemas.microsoft.com/office/powerpoint/2010/main" val="20972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830499" y="992240"/>
            <a:ext cx="6172200" cy="3996928"/>
          </a:xfrm>
        </p:spPr>
        <p:txBody>
          <a:bodyPr/>
          <a:lstStyle/>
          <a:p>
            <a:pPr eaLnBrk="1" hangingPunct="1"/>
            <a:endParaRPr lang="nl-NL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Ellipses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980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830499" y="992240"/>
            <a:ext cx="6172200" cy="3996928"/>
          </a:xfrm>
        </p:spPr>
        <p:txBody>
          <a:bodyPr/>
          <a:lstStyle/>
          <a:p>
            <a:pPr eaLnBrk="1" hangingPunct="1"/>
            <a:endParaRPr lang="nl-NL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Ellipses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881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830499" y="992240"/>
            <a:ext cx="6172200" cy="3996928"/>
          </a:xfrm>
        </p:spPr>
        <p:txBody>
          <a:bodyPr/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smtClean="0"/>
              <a:t>Oblique view of circles</a:t>
            </a:r>
            <a:endParaRPr lang="nl-NL" altLang="en-US" b="1" dirty="0">
              <a:cs typeface="Courier New" pitchFamily="49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smtClean="0"/>
              <a:t>Orbits of planets and moons</a:t>
            </a:r>
            <a:endParaRPr lang="nl-NL" altLang="en-US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smtClean="0"/>
              <a:t>Theatre design with acoustic effects</a:t>
            </a:r>
            <a:endParaRPr lang="nl-NL" altLang="en-US" dirty="0"/>
          </a:p>
          <a:p>
            <a:pPr eaLnBrk="1" hangingPunct="1"/>
            <a:endParaRPr lang="nl-NL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Ellipses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941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825950" y="1296536"/>
            <a:ext cx="1294002" cy="3598049"/>
          </a:xfrm>
        </p:spPr>
        <p:txBody>
          <a:bodyPr/>
          <a:lstStyle/>
          <a:p>
            <a:pPr eaLnBrk="1" hangingPunct="1"/>
            <a:r>
              <a:rPr lang="nl-NL" altLang="en-US" smtClean="0"/>
              <a:t>Oblique view of circles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Ellipses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34101" y="4634230"/>
            <a:ext cx="450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rgbClr val="7030A0"/>
                </a:solidFill>
              </a:rPr>
              <a:t>Willem Claesz Heda, detail from a masterpiece painted still life uitsnede uit een meesterwerk stilleven vol geschilderd met ellipsen. ca 1635, Rijksmuseum Amsterdam.</a:t>
            </a:r>
            <a:endParaRPr lang="en-US" sz="900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224" y="1296537"/>
            <a:ext cx="4351676" cy="27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5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e">
  <a:themeElements>
    <a:clrScheme name="Custom 1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F8CCCC"/>
      </a:hlink>
      <a:folHlink>
        <a:srgbClr val="F8CCCC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presentatie16x9.potx" id="{1B6475F5-D373-4660-89EB-4F03E47D006D}" vid="{2086CB6F-6B0A-48B6-8FD8-51377F4AECB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TUe_presentatie16x9</Template>
  <TotalTime>6699</TotalTime>
  <Words>552</Words>
  <Application>Microsoft Office PowerPoint</Application>
  <PresentationFormat>On-screen Show (16:9)</PresentationFormat>
  <Paragraphs>112</Paragraphs>
  <Slides>26</Slides>
  <Notes>17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Courier New</vt:lpstr>
      <vt:lpstr>TUe</vt:lpstr>
      <vt:lpstr>Image</vt:lpstr>
      <vt:lpstr>Golden Ratio</vt:lpstr>
      <vt:lpstr>Resources </vt:lpstr>
      <vt:lpstr>Inspiration </vt:lpstr>
      <vt:lpstr>Inspiration </vt:lpstr>
      <vt:lpstr>Today’s lecture: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Mathematics of ellipses   </vt:lpstr>
      <vt:lpstr>To be continued at the lightboard </vt:lpstr>
      <vt:lpstr>Two examples in Processing   </vt:lpstr>
      <vt:lpstr>PowerPoint Presentation</vt:lpstr>
      <vt:lpstr>PowerPoint Presentation</vt:lpstr>
      <vt:lpstr>PowerPoint Presentation</vt:lpstr>
      <vt:lpstr>PowerPoint Presentation</vt:lpstr>
      <vt:lpstr>Second example   </vt:lpstr>
      <vt:lpstr>PowerPoint Presentation</vt:lpstr>
      <vt:lpstr>PowerPoint Presentation</vt:lpstr>
      <vt:lpstr>PowerPoint Presentation</vt:lpstr>
      <vt:lpstr>PowerPoint Presentation</vt:lpstr>
      <vt:lpstr>Recap and reflection   </vt:lpstr>
    </vt:vector>
  </TitlesOfParts>
  <Company>TU/e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Klinkhamer - Nooijens, C.C.</dc:creator>
  <cp:lastModifiedBy>Feijs, L.M.G.</cp:lastModifiedBy>
  <cp:revision>83</cp:revision>
  <cp:lastPrinted>2019-09-06T11:48:00Z</cp:lastPrinted>
  <dcterms:created xsi:type="dcterms:W3CDTF">2018-11-21T12:48:52Z</dcterms:created>
  <dcterms:modified xsi:type="dcterms:W3CDTF">2019-09-23T12:07:56Z</dcterms:modified>
</cp:coreProperties>
</file>